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7"/>
  </p:notesMasterIdLst>
  <p:sldIdLst>
    <p:sldId id="275" r:id="rId2"/>
    <p:sldId id="272" r:id="rId3"/>
    <p:sldId id="276" r:id="rId4"/>
    <p:sldId id="280" r:id="rId5"/>
    <p:sldId id="282" r:id="rId6"/>
    <p:sldId id="283" r:id="rId7"/>
    <p:sldId id="284" r:id="rId8"/>
    <p:sldId id="277" r:id="rId9"/>
    <p:sldId id="287" r:id="rId10"/>
    <p:sldId id="285" r:id="rId11"/>
    <p:sldId id="286" r:id="rId12"/>
    <p:sldId id="279" r:id="rId13"/>
    <p:sldId id="278" r:id="rId14"/>
    <p:sldId id="281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2313"/>
    <a:srgbClr val="EC660D"/>
    <a:srgbClr val="00204F"/>
    <a:srgbClr val="0086AC"/>
    <a:srgbClr val="41140B"/>
    <a:srgbClr val="DAD7C6"/>
    <a:srgbClr val="9E1306"/>
    <a:srgbClr val="C6AEA2"/>
    <a:srgbClr val="9E100E"/>
    <a:srgbClr val="D0D4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0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EE5DD-14CE-475A-93C6-84F387FFC5E8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© Copyright Showeet.com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57A68-B95A-498B-8FA1-D6E958C41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164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tilisateur\Documents\Perso\sho8\WATERCOLOR\fond2_watercolor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0350" cy="6864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619672" y="2463031"/>
            <a:ext cx="6382072" cy="1470025"/>
          </a:xfrm>
        </p:spPr>
        <p:txBody>
          <a:bodyPr lIns="0" rIns="0" anchor="b">
            <a:noAutofit/>
          </a:bodyPr>
          <a:lstStyle>
            <a:lvl1pPr algn="r">
              <a:lnSpc>
                <a:spcPts val="4600"/>
              </a:lnSpc>
              <a:defRPr sz="6000" b="0" cap="none" baseline="0">
                <a:solidFill>
                  <a:srgbClr val="EC660D"/>
                </a:solidFill>
                <a:latin typeface="ChopinScript" pitchFamily="66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598141" y="3999979"/>
            <a:ext cx="2403603" cy="365125"/>
          </a:xfrm>
        </p:spPr>
        <p:txBody>
          <a:bodyPr/>
          <a:lstStyle>
            <a:lvl1pPr algn="r">
              <a:defRPr sz="1400">
                <a:solidFill>
                  <a:srgbClr val="6F23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7D89EED-4E11-4D7F-9EAA-86CBFAD2334D}" type="datetimeFigureOut">
              <a:rPr lang="fr-FR" smtClean="0"/>
              <a:pPr/>
              <a:t>06/03/2018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8684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tilisateur\Documents\Perso\sho8\WATERCOLOR\fond1_watercolor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0350" cy="6864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71600" y="188640"/>
            <a:ext cx="6563072" cy="1143000"/>
          </a:xfrm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cap="none" baseline="0">
                <a:solidFill>
                  <a:srgbClr val="EC660D"/>
                </a:solidFill>
                <a:latin typeface="ChopinScript" pitchFamily="66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995936" y="1988840"/>
            <a:ext cx="4690864" cy="4137323"/>
          </a:xfrm>
        </p:spPr>
        <p:txBody>
          <a:bodyPr lIns="0" rIns="0">
            <a:normAutofit/>
          </a:bodyPr>
          <a:lstStyle>
            <a:lvl1pPr algn="r">
              <a:defRPr sz="2400">
                <a:solidFill>
                  <a:srgbClr val="6F2313"/>
                </a:solidFill>
                <a:latin typeface="Arial" pitchFamily="34" charset="0"/>
                <a:cs typeface="Arial" pitchFamily="34" charset="0"/>
              </a:defRPr>
            </a:lvl1pPr>
            <a:lvl2pPr algn="r">
              <a:defRPr sz="2000">
                <a:solidFill>
                  <a:srgbClr val="6F2313"/>
                </a:solidFill>
                <a:latin typeface="Arial" pitchFamily="34" charset="0"/>
                <a:cs typeface="Arial" pitchFamily="34" charset="0"/>
              </a:defRPr>
            </a:lvl2pPr>
            <a:lvl3pPr algn="r">
              <a:defRPr sz="1800">
                <a:solidFill>
                  <a:srgbClr val="6F2313"/>
                </a:solidFill>
                <a:latin typeface="Arial" pitchFamily="34" charset="0"/>
                <a:cs typeface="Arial" pitchFamily="34" charset="0"/>
              </a:defRPr>
            </a:lvl3pPr>
            <a:lvl4pPr algn="r">
              <a:defRPr sz="1600">
                <a:solidFill>
                  <a:srgbClr val="6F2313"/>
                </a:solidFill>
                <a:latin typeface="Arial" pitchFamily="34" charset="0"/>
                <a:cs typeface="Arial" pitchFamily="34" charset="0"/>
              </a:defRPr>
            </a:lvl4pPr>
            <a:lvl5pPr algn="r">
              <a:defRPr sz="1600">
                <a:solidFill>
                  <a:srgbClr val="6F2313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004048" y="6356350"/>
            <a:ext cx="2895600" cy="365125"/>
          </a:xfrm>
        </p:spPr>
        <p:txBody>
          <a:bodyPr/>
          <a:lstStyle/>
          <a:p>
            <a:pPr algn="r"/>
            <a:r>
              <a:rPr lang="en-US" noProof="0" dirty="0" smtClean="0"/>
              <a:t>Your footer here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>
            <a:lvl1pPr algn="r">
              <a:defRPr/>
            </a:lvl1pPr>
          </a:lstStyle>
          <a:p>
            <a:fld id="{AE199FAC-4B86-4121-B622-50028D35B744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3995936" y="6309320"/>
            <a:ext cx="4680520" cy="0"/>
          </a:xfrm>
          <a:prstGeom prst="line">
            <a:avLst/>
          </a:prstGeom>
          <a:ln w="28575">
            <a:solidFill>
              <a:srgbClr val="EC6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7812360" y="6356350"/>
            <a:ext cx="375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555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9EED-4E11-4D7F-9EAA-86CBFAD2334D}" type="datetimeFigureOut">
              <a:rPr lang="fr-FR" smtClean="0"/>
              <a:pPr/>
              <a:t>06/03/2018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footer here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99FAC-4B86-4121-B622-50028D35B74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396804" y="5799922"/>
            <a:ext cx="183915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="" xmlns:p14="http://schemas.microsoft.com/office/powerpoint/2010/main" val="142180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382072" cy="2592287"/>
          </a:xfrm>
        </p:spPr>
        <p:txBody>
          <a:bodyPr/>
          <a:lstStyle/>
          <a:p>
            <a:r>
              <a:rPr lang="ru-RU" b="1" dirty="0" smtClean="0"/>
              <a:t>Система работы над слоговой структурой слова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937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132856"/>
            <a:ext cx="46228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2132856"/>
            <a:ext cx="42926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276872"/>
            <a:ext cx="4318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1988840"/>
            <a:ext cx="21590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52928" cy="2160240"/>
          </a:xfrm>
        </p:spPr>
        <p:txBody>
          <a:bodyPr/>
          <a:lstStyle/>
          <a:p>
            <a:pPr algn="l"/>
            <a:r>
              <a:rPr lang="ru-RU" sz="3200" b="1" dirty="0" smtClean="0"/>
              <a:t>ЗАКРЕПЛЕНИЕ НАВЫКОВ ТОЧНОГО ВОСПРОИЗВЕДЕНИЯ СЛОГОВОЙ СТРУКТУРЫ СЛОВА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ru-RU" dirty="0" smtClean="0"/>
              <a:t>     На этом этапе предлагаются тексты, содержащие звуки, которые в начале обучения могли употребляться неверно </a:t>
            </a:r>
          </a:p>
          <a:p>
            <a:pPr algn="l">
              <a:buNone/>
            </a:pPr>
            <a:r>
              <a:rPr lang="ru-RU" b="1" dirty="0" smtClean="0"/>
              <a:t>    Отраженное проговаривание и заучивание:</a:t>
            </a:r>
            <a:endParaRPr lang="ru-RU" dirty="0" smtClean="0"/>
          </a:p>
          <a:p>
            <a:pPr lvl="0" algn="l"/>
            <a:r>
              <a:rPr lang="ru-RU" dirty="0" smtClean="0"/>
              <a:t>слов, словосочетаний и предложений,</a:t>
            </a:r>
          </a:p>
          <a:p>
            <a:pPr lvl="0" algn="l"/>
            <a:r>
              <a:rPr lang="ru-RU" dirty="0" smtClean="0"/>
              <a:t>рифмовок и стихов,</a:t>
            </a:r>
          </a:p>
          <a:p>
            <a:pPr lvl="0" algn="l"/>
            <a:r>
              <a:rPr lang="ru-RU" dirty="0" smtClean="0"/>
              <a:t>скороговорок,</a:t>
            </a:r>
          </a:p>
          <a:p>
            <a:pPr algn="l"/>
            <a:r>
              <a:rPr lang="ru-RU" dirty="0" smtClean="0"/>
              <a:t>рассказов.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63072" cy="1440160"/>
          </a:xfrm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этап - Заключительный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ru-RU" dirty="0" smtClean="0"/>
              <a:t>     Использование полученных навыков точного воспроизведения слоговой структуры слова в самостоятельной речи:</a:t>
            </a:r>
          </a:p>
          <a:p>
            <a:pPr lvl="0" algn="l"/>
            <a:r>
              <a:rPr lang="ru-RU" dirty="0" smtClean="0"/>
              <a:t>составление рассказов по опорным словам,</a:t>
            </a:r>
          </a:p>
          <a:p>
            <a:pPr lvl="0" algn="l"/>
            <a:r>
              <a:rPr lang="ru-RU" dirty="0" smtClean="0"/>
              <a:t>описание предметов,</a:t>
            </a:r>
          </a:p>
          <a:p>
            <a:pPr lvl="0" algn="l"/>
            <a:r>
              <a:rPr lang="ru-RU" dirty="0" smtClean="0"/>
              <a:t>придумывание конца или начала к рассказу педагога,</a:t>
            </a:r>
          </a:p>
          <a:p>
            <a:pPr lvl="0" algn="l"/>
            <a:r>
              <a:rPr lang="ru-RU" dirty="0" smtClean="0"/>
              <a:t>сравнение объектов,</a:t>
            </a:r>
          </a:p>
          <a:p>
            <a:pPr lvl="0" algn="l"/>
            <a:r>
              <a:rPr lang="ru-RU" dirty="0" smtClean="0"/>
              <a:t>диалог на заданную тему,</a:t>
            </a:r>
          </a:p>
          <a:p>
            <a:pPr lvl="0" algn="l"/>
            <a:r>
              <a:rPr lang="ru-RU" dirty="0" smtClean="0"/>
              <a:t>рассказывание по воображению,</a:t>
            </a:r>
          </a:p>
          <a:p>
            <a:pPr lvl="0" algn="l"/>
            <a:r>
              <a:rPr lang="ru-RU" dirty="0" smtClean="0"/>
              <a:t>придумывание сказок по набору игрушек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63072" cy="1440160"/>
          </a:xfrm>
        </p:spPr>
        <p:txBody>
          <a:bodyPr/>
          <a:lstStyle/>
          <a:p>
            <a:pPr algn="l"/>
            <a:r>
              <a:rPr lang="ru-RU" i="1" dirty="0" smtClean="0"/>
              <a:t>Выводы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9176" cy="4857403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dirty="0" smtClean="0"/>
              <a:t>Работа логопеда над слоговой структурой должна осуществляться в</a:t>
            </a:r>
            <a:br>
              <a:rPr lang="ru-RU" dirty="0" smtClean="0"/>
            </a:br>
            <a:r>
              <a:rPr lang="ru-RU" i="1" dirty="0" smtClean="0"/>
              <a:t>тесной связи </a:t>
            </a:r>
            <a:r>
              <a:rPr lang="ru-RU" dirty="0" smtClean="0"/>
              <a:t>с лексическим и грамматическим значениями слова.</a:t>
            </a:r>
          </a:p>
          <a:p>
            <a:pPr lvl="0" algn="l"/>
            <a:r>
              <a:rPr lang="ru-RU" dirty="0" smtClean="0"/>
              <a:t>Коррекция фонематического образа слова должна проходить параллельно с уточнением и закреплением его </a:t>
            </a:r>
            <a:r>
              <a:rPr lang="ru-RU" i="1" dirty="0" smtClean="0"/>
              <a:t>значения.</a:t>
            </a:r>
            <a:endParaRPr lang="ru-RU" dirty="0" smtClean="0"/>
          </a:p>
          <a:p>
            <a:pPr algn="l"/>
            <a:r>
              <a:rPr lang="ru-RU" dirty="0" smtClean="0"/>
              <a:t>Одно из важных условий проведения коррекционной работы — формирование слоговой структуры слов с опорой на слуховую, зрительную и кинестетическую функции. </a:t>
            </a:r>
          </a:p>
          <a:p>
            <a:pPr algn="l"/>
            <a:r>
              <a:rPr lang="ru-RU" dirty="0" smtClean="0"/>
              <a:t>При многократном повторении в ходе отработки слогового состава слова параллельно необходимо закреплять его значение. Для этого слово включается в различные предложения до полного усвоения его семантики и слогового состава.</a:t>
            </a:r>
          </a:p>
          <a:p>
            <a:pPr lvl="0" algn="l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63031"/>
            <a:ext cx="7992888" cy="1254001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ЭТАПЫ  ОБУЧЕНИЯ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059832" y="1556792"/>
            <a:ext cx="5904656" cy="4569371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     1 - подготовительный этап</a:t>
            </a:r>
            <a:endParaRPr lang="ru-RU" sz="2800" dirty="0" smtClean="0">
              <a:solidFill>
                <a:srgbClr val="C00000"/>
              </a:solidFill>
              <a:latin typeface="+mn-lt"/>
            </a:endParaRPr>
          </a:p>
          <a:p>
            <a:pPr algn="l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      2 - основной</a:t>
            </a:r>
          </a:p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формирования слоговой структуры слова</a:t>
            </a:r>
            <a:endParaRPr lang="ru-RU" sz="2800" dirty="0" smtClean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закрепления навыков точного воспроизведения слоговой структуры слова</a:t>
            </a:r>
            <a:endParaRPr lang="ru-RU" sz="2800" dirty="0" smtClean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3 - Заключительный</a:t>
            </a:r>
            <a:endParaRPr lang="ru-RU" sz="2800" dirty="0" smtClean="0">
              <a:solidFill>
                <a:srgbClr val="C0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84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563072" cy="1008112"/>
          </a:xfrm>
        </p:spPr>
        <p:txBody>
          <a:bodyPr/>
          <a:lstStyle/>
          <a:p>
            <a:pPr algn="l"/>
            <a:r>
              <a:rPr lang="ru-RU" dirty="0" smtClean="0"/>
              <a:t>1 Этап - Подготовительный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988840"/>
            <a:ext cx="5554960" cy="4137323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ru-RU" dirty="0" smtClean="0"/>
              <a:t>    Предварительно на </a:t>
            </a:r>
            <a:r>
              <a:rPr lang="ru-RU" b="1" dirty="0" smtClean="0"/>
              <a:t>невербальном, затем вербальном </a:t>
            </a:r>
            <a:r>
              <a:rPr lang="ru-RU" dirty="0" smtClean="0"/>
              <a:t>материале   </a:t>
            </a:r>
          </a:p>
          <a:p>
            <a:pPr algn="l">
              <a:buNone/>
            </a:pPr>
            <a:r>
              <a:rPr lang="ru-RU" dirty="0" smtClean="0"/>
              <a:t>-   упрощенные  упражнения на оптико-пространственную, </a:t>
            </a:r>
            <a:r>
              <a:rPr lang="ru-RU" dirty="0" err="1" smtClean="0"/>
              <a:t>сомато-пространственную</a:t>
            </a:r>
            <a:r>
              <a:rPr lang="ru-RU" dirty="0" smtClean="0"/>
              <a:t> ориентацию,  ориентировку в двухмерном и временном пространстве, на динамическую и ритмическую организацию  движений;</a:t>
            </a:r>
          </a:p>
          <a:p>
            <a:pPr algn="l">
              <a:buNone/>
            </a:pPr>
            <a:r>
              <a:rPr lang="ru-RU" dirty="0" smtClean="0"/>
              <a:t>-   фонематическая база: способность воспроизводить сочетание гласных звуков, слоговых сочетаний и слов близких по звуковому составу.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04856" cy="12241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</a:rPr>
              <a:t>Упражнения на развитие оптико-пространственной ориентации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842855"/>
            <a:ext cx="842493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46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"Где звенит колокольчик", "Далеко-близко", "Высоко, низко, глубоко",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Игровая ситуация "Перемещение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пространстве" (куклы, самолет, машина)…</a:t>
            </a:r>
          </a:p>
          <a:p>
            <a:pPr marL="0" marR="0" lvl="0" indent="174625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Игры на развитие фонематического слуха</a:t>
            </a:r>
          </a:p>
          <a:p>
            <a:pPr marL="0" marR="0" lvl="0" indent="174625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«Что шумит?», «Шумящие баночки (игрушки)», «Угадай инструмент»…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46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56490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Упражнения на развитие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сомато-пространственной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ориентации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284984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каком плече моя рука? Куда «смотрят» коленки? А пятки? Какой рукой ты рисуешь? А ешь? Какое ухо я трогаю? Где лоб? Затылок? Волосы? Стопы?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Взрослый молча выполняет движения, ребенок должен повторить той же рукой или ногой, избегая зеркальности.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Взрослый выполняет несложные движения, ребенок повторяет каждый раз выполненное движение, отставая на одно.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496944" cy="417646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Упражнения на развитие ориентации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двухмерном пространстве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7281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Создание дидактических игровых ситуаций с использованием  русских народных  сказок (особенно продуктивна сказка «Репка»).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Взрослый предлагает ребенку следующие задания на листе бумаги, на сенсорной доске, на подносе с песком, манкой, солью.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Поставь вверху листа точку (внизу палочку), нарисуй справа крестик (слева птичку), проведи в нижнем левом углу волну (в нижнем правом углу прямую линию) и т.д.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От поставленной на листе точки, без отрыва руки, ребенок должен рисовать линию под команды взрослого.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Едем направо... стоп, вверх... стоп, налево... стоп, вверх... стоп и т.д.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Графический диктант. Ребенку предлагается нарисовать: крест справа от палочки, точку слева от крючка, овал под треугольником, квадрат в круге и т.д.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Продолжение логических рядов.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5"/>
            <a:ext cx="8208912" cy="115212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Упражнения на развитие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временно-пространственной ориентации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83568" y="2321628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графический диктант (Нарисуй сначала дом, потом человека, в конце цветок; на де­реве нарисуй сначала листик, потом дупло, в конце гнездо и др.)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1825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Предлагаются похожие задания, которые выполняются в движении. Взрослый дает ребенку задания.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Вначале попрыгай, потом сядь на корточки, в конце хлопни в ладоши; вначале покачай мишку, потом покорми зайца, в конце обуй куклу и др. 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Взрослый и ребенок беседуют по теме «Вчера — сегодня — завтра»,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"Времена года", "Части суток" , Серии картинок.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работе с речевым материалом в ходе занятия используются уточняющие вопросы. Назвать второе слово, первое, третье. Также данный вид упражнений можно использовать при составлений предложений: Костер горит. Птица летит. Снег идет. Сосчитать. Назвать третье предложение, второе, первое.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1"/>
            <a:ext cx="7848872" cy="100811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Упражнения на развитие динамической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 ритмической организации движений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352928" cy="6391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Работа над ритмом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(сначала над простым, затем над сложным). Детям предлагаются различные способы воспроизведения ритма: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отхлопывание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ладоши, отстукивание мячом об пол, использование музыкальных инструментов.  Виды  упражнений с ритмом: счет, сравнение, соотнесение со схемой.</a:t>
            </a:r>
          </a:p>
          <a:p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Артикуляционные упражнения: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открыть рот, оскалить зубы, надуть щеки;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язык за правую щеку, губы трубочкой, язык на нижней губе;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втянуть щеки, пощелкать языком, подуть;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два раза пощелкать языком, один раз подуть;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беззвучно артикулировать гласные [и]—[у]—[а];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беззвучно артикулировать согласные [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]—[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]—[м].</a:t>
            </a:r>
          </a:p>
          <a:p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Упражнения для рук: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большим пальцем поочередно касаться указательного, мизинца, среднего;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класть кисть руки на стол кулаком, ребром, ладонью;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показывать: кольцо из пальцев, ладонь вертикально, «уши зайчика»;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и.п. «кулак на столе» поочередно показывать большой палец, мизинец, указательный палец.</a:t>
            </a:r>
          </a:p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Упражнения для тела: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наклониться вправо, сесть на корточки, встать, хлопнуть в ладоши;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помахать руками над головой, руки убрать за спину, прыгнуть на месте;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топнуть ногой, руки к плечам, вниз, поднять голову, опустить.</a:t>
            </a:r>
          </a:p>
          <a:p>
            <a:pPr lvl="0"/>
            <a:r>
              <a:rPr lang="ru-RU" sz="1600" b="1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Логоритмика</a:t>
            </a:r>
            <a:endParaRPr lang="ru-RU" sz="1600" b="1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696744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</a:t>
            </a:r>
            <a:r>
              <a:rPr lang="ru-RU" b="1" dirty="0" smtClean="0"/>
              <a:t>ЭТАП – ОСНОВНОЙ</a:t>
            </a:r>
            <a:br>
              <a:rPr lang="ru-RU" b="1" dirty="0" smtClean="0"/>
            </a:br>
            <a:r>
              <a:rPr lang="ru-RU" sz="3600" b="1" dirty="0" smtClean="0"/>
              <a:t>формирования слоговой структуры слова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29608" y="2420888"/>
            <a:ext cx="4690864" cy="370527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Используются зрительные и жестовые символы звуков.</a:t>
            </a:r>
          </a:p>
          <a:p>
            <a:pPr algn="l"/>
            <a:r>
              <a:rPr lang="ru-RU" dirty="0" smtClean="0"/>
              <a:t>Основной этап включает в себя работу над словом. Дети знакомятся с длинными и короткими словами.</a:t>
            </a:r>
            <a:r>
              <a:rPr lang="ru-RU" b="1" dirty="0" smtClean="0"/>
              <a:t> </a:t>
            </a:r>
          </a:p>
          <a:p>
            <a:pPr algn="l">
              <a:buNone/>
            </a:pPr>
            <a:r>
              <a:rPr lang="ru-RU" b="1" dirty="0" smtClean="0"/>
              <a:t>1-я ступень. </a:t>
            </a:r>
            <a:r>
              <a:rPr lang="ru-RU" dirty="0" smtClean="0"/>
              <a:t>Соотнесение звучания слов со зрительными символами гласных звуков, моделирующими их слоговой контур.</a:t>
            </a:r>
          </a:p>
          <a:p>
            <a:pPr algn="l">
              <a:buNone/>
            </a:pPr>
            <a:r>
              <a:rPr lang="ru-RU" b="1" dirty="0" smtClean="0"/>
              <a:t>2-ая ступень. </a:t>
            </a:r>
            <a:r>
              <a:rPr lang="ru-RU" dirty="0" smtClean="0"/>
              <a:t>Воспроизведение сочетаний слогов со стечением согласных звуков.</a:t>
            </a:r>
          </a:p>
          <a:p>
            <a:pPr algn="l">
              <a:buNone/>
            </a:pPr>
            <a:r>
              <a:rPr lang="ru-RU" b="1" dirty="0" smtClean="0"/>
              <a:t>3-я ступень. </a:t>
            </a:r>
            <a:r>
              <a:rPr lang="ru-RU" dirty="0" smtClean="0"/>
              <a:t>Проговаривание слов (и их сочетаний), содержащих стечения согласных звуков.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851104" cy="1008112"/>
          </a:xfrm>
        </p:spPr>
        <p:txBody>
          <a:bodyPr/>
          <a:lstStyle/>
          <a:p>
            <a:pPr algn="l"/>
            <a:r>
              <a:rPr lang="ru-RU" dirty="0" smtClean="0"/>
              <a:t>Ткаченко Т.А.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Картинки по запросу символы ткаченк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008" y="836712"/>
            <a:ext cx="4968552" cy="6722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tercolor [Showeet.com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799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Watercolor [Showeet.com]</vt:lpstr>
      <vt:lpstr>Система работы над слоговой структурой слова</vt:lpstr>
      <vt:lpstr>ЭТАПЫ  ОБУЧЕНИЯ</vt:lpstr>
      <vt:lpstr>1 Этап - Подготовительный </vt:lpstr>
      <vt:lpstr>Упражнения на развитие оптико-пространственной ориентации </vt:lpstr>
      <vt:lpstr>Упражнения на развитие ориентации  в двухмерном пространстве   </vt:lpstr>
      <vt:lpstr>Упражнения на развитие  временно-пространственной ориентации </vt:lpstr>
      <vt:lpstr>Упражнения на развитие динамической и ритмической организации движений </vt:lpstr>
      <vt:lpstr> 2 ЭТАП – ОСНОВНОЙ формирования слоговой структуры слова  </vt:lpstr>
      <vt:lpstr>Ткаченко Т.А.</vt:lpstr>
      <vt:lpstr>Слайд 10</vt:lpstr>
      <vt:lpstr>Слайд 11</vt:lpstr>
      <vt:lpstr>ЗАКРЕПЛЕНИЕ НАВЫКОВ ТОЧНОГО ВОСПРОИЗВЕДЕНИЯ СЛОГОВОЙ СТРУКТУРЫ СЛОВА</vt:lpstr>
      <vt:lpstr> 3 этап - Заключительный </vt:lpstr>
      <vt:lpstr>Выводы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- Watercolor</dc:title>
  <dc:creator>showeet.com</dc:creator>
  <cp:lastModifiedBy>User</cp:lastModifiedBy>
  <cp:revision>81</cp:revision>
  <dcterms:created xsi:type="dcterms:W3CDTF">2012-01-16T12:17:13Z</dcterms:created>
  <dcterms:modified xsi:type="dcterms:W3CDTF">2018-03-05T21:58:38Z</dcterms:modified>
  <cp:category>Templates</cp:category>
</cp:coreProperties>
</file>